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7" r:id="rId3"/>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843"/>
    <p:restoredTop sz="94669"/>
  </p:normalViewPr>
  <p:slideViewPr>
    <p:cSldViewPr snapToGrid="0" snapToObjects="1">
      <p:cViewPr varScale="1">
        <p:scale>
          <a:sx n="87" d="100"/>
          <a:sy n="87" d="100"/>
        </p:scale>
        <p:origin x="1240"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02938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516942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2341563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0936AF-7463-564F-ACBB-50566F9046A0}" type="datetimeFigureOut">
              <a:rPr lang="en-US" smtClean="0"/>
              <a:t>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2910601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00936AF-7463-564F-ACBB-50566F9046A0}" type="datetimeFigureOut">
              <a:rPr lang="en-US" smtClean="0"/>
              <a:t>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262463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0936AF-7463-564F-ACBB-50566F9046A0}" type="datetimeFigureOut">
              <a:rPr lang="en-US" smtClean="0"/>
              <a:t>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262710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00936AF-7463-564F-ACBB-50566F9046A0}" type="datetimeFigureOut">
              <a:rPr lang="en-US" smtClean="0"/>
              <a:t>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076963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00936AF-7463-564F-ACBB-50566F9046A0}" type="datetimeFigureOut">
              <a:rPr lang="en-US" smtClean="0"/>
              <a:t>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957834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0936AF-7463-564F-ACBB-50566F9046A0}" type="datetimeFigureOut">
              <a:rPr lang="en-US" smtClean="0"/>
              <a:t>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66104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00936AF-7463-564F-ACBB-50566F9046A0}" type="datetimeFigureOut">
              <a:rPr lang="en-US" smtClean="0"/>
              <a:t>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410968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C00936AF-7463-564F-ACBB-50566F9046A0}" type="datetimeFigureOut">
              <a:rPr lang="en-US" smtClean="0"/>
              <a:t>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9545F-347B-F142-B30B-C7F0DBABA46E}" type="slidenum">
              <a:rPr lang="en-US" smtClean="0"/>
              <a:t>‹#›</a:t>
            </a:fld>
            <a:endParaRPr lang="en-US"/>
          </a:p>
        </p:txBody>
      </p:sp>
    </p:spTree>
    <p:extLst>
      <p:ext uri="{BB962C8B-B14F-4D97-AF65-F5344CB8AC3E}">
        <p14:creationId xmlns:p14="http://schemas.microsoft.com/office/powerpoint/2010/main" val="107680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C00936AF-7463-564F-ACBB-50566F9046A0}" type="datetimeFigureOut">
              <a:rPr lang="en-US" smtClean="0"/>
              <a:t>8/20/22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79545F-347B-F142-B30B-C7F0DBABA46E}" type="slidenum">
              <a:rPr lang="en-US" smtClean="0"/>
              <a:t>‹#›</a:t>
            </a:fld>
            <a:endParaRPr lang="en-US"/>
          </a:p>
        </p:txBody>
      </p:sp>
    </p:spTree>
    <p:extLst>
      <p:ext uri="{BB962C8B-B14F-4D97-AF65-F5344CB8AC3E}">
        <p14:creationId xmlns:p14="http://schemas.microsoft.com/office/powerpoint/2010/main" val="20846268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25519E-590D-C041-86EF-C796D6864DC0}"/>
              </a:ext>
            </a:extLst>
          </p:cNvPr>
          <p:cNvSpPr txBox="1"/>
          <p:nvPr/>
        </p:nvSpPr>
        <p:spPr>
          <a:xfrm>
            <a:off x="169133" y="2055404"/>
            <a:ext cx="566928" cy="369332"/>
          </a:xfrm>
          <a:prstGeom prst="rect">
            <a:avLst/>
          </a:prstGeom>
          <a:noFill/>
        </p:spPr>
        <p:txBody>
          <a:bodyPr wrap="square" rtlCol="0">
            <a:spAutoFit/>
          </a:bodyPr>
          <a:lstStyle/>
          <a:p>
            <a:r>
              <a:rPr lang="en-US" dirty="0">
                <a:latin typeface="Budidaya" panose="02000500000000000000" pitchFamily="2" charset="77"/>
              </a:rPr>
              <a:t>01</a:t>
            </a:r>
          </a:p>
        </p:txBody>
      </p:sp>
      <p:sp>
        <p:nvSpPr>
          <p:cNvPr id="5" name="Frame 4">
            <a:extLst>
              <a:ext uri="{FF2B5EF4-FFF2-40B4-BE49-F238E27FC236}">
                <a16:creationId xmlns:a16="http://schemas.microsoft.com/office/drawing/2014/main" id="{439FD4BF-D5FD-4345-9C71-E1EB29CC7B59}"/>
              </a:ext>
            </a:extLst>
          </p:cNvPr>
          <p:cNvSpPr/>
          <p:nvPr/>
        </p:nvSpPr>
        <p:spPr>
          <a:xfrm>
            <a:off x="169133" y="2028342"/>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873C691B-A994-944F-B39C-6C9289576794}"/>
              </a:ext>
            </a:extLst>
          </p:cNvPr>
          <p:cNvSpPr txBox="1"/>
          <p:nvPr/>
        </p:nvSpPr>
        <p:spPr>
          <a:xfrm>
            <a:off x="171478" y="4267874"/>
            <a:ext cx="566928" cy="369332"/>
          </a:xfrm>
          <a:prstGeom prst="rect">
            <a:avLst/>
          </a:prstGeom>
          <a:noFill/>
        </p:spPr>
        <p:txBody>
          <a:bodyPr wrap="square" rtlCol="0">
            <a:spAutoFit/>
          </a:bodyPr>
          <a:lstStyle/>
          <a:p>
            <a:r>
              <a:rPr lang="en-US" dirty="0">
                <a:latin typeface="Budidaya" panose="02000500000000000000" pitchFamily="2" charset="77"/>
              </a:rPr>
              <a:t>02</a:t>
            </a:r>
          </a:p>
        </p:txBody>
      </p:sp>
      <p:sp>
        <p:nvSpPr>
          <p:cNvPr id="8" name="Frame 7">
            <a:extLst>
              <a:ext uri="{FF2B5EF4-FFF2-40B4-BE49-F238E27FC236}">
                <a16:creationId xmlns:a16="http://schemas.microsoft.com/office/drawing/2014/main" id="{AFD181B6-C91D-BD44-AAA2-7FBA56EEA291}"/>
              </a:ext>
            </a:extLst>
          </p:cNvPr>
          <p:cNvSpPr/>
          <p:nvPr/>
        </p:nvSpPr>
        <p:spPr>
          <a:xfrm>
            <a:off x="147024" y="4240716"/>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C264F9A8-A66B-954E-850D-98AB1B8ECD0A}"/>
              </a:ext>
            </a:extLst>
          </p:cNvPr>
          <p:cNvSpPr txBox="1"/>
          <p:nvPr/>
        </p:nvSpPr>
        <p:spPr>
          <a:xfrm>
            <a:off x="199256" y="6391379"/>
            <a:ext cx="566928" cy="369332"/>
          </a:xfrm>
          <a:prstGeom prst="rect">
            <a:avLst/>
          </a:prstGeom>
          <a:noFill/>
        </p:spPr>
        <p:txBody>
          <a:bodyPr wrap="square" rtlCol="0">
            <a:spAutoFit/>
          </a:bodyPr>
          <a:lstStyle/>
          <a:p>
            <a:r>
              <a:rPr lang="en-US" dirty="0">
                <a:latin typeface="Budidaya" panose="02000500000000000000" pitchFamily="2" charset="77"/>
              </a:rPr>
              <a:t>03</a:t>
            </a:r>
          </a:p>
        </p:txBody>
      </p:sp>
      <p:sp>
        <p:nvSpPr>
          <p:cNvPr id="10" name="Frame 9">
            <a:extLst>
              <a:ext uri="{FF2B5EF4-FFF2-40B4-BE49-F238E27FC236}">
                <a16:creationId xmlns:a16="http://schemas.microsoft.com/office/drawing/2014/main" id="{1F9BC809-64A0-0544-8B1C-1581C2806E01}"/>
              </a:ext>
            </a:extLst>
          </p:cNvPr>
          <p:cNvSpPr/>
          <p:nvPr/>
        </p:nvSpPr>
        <p:spPr>
          <a:xfrm>
            <a:off x="176696" y="6359604"/>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13" name="TextBox 12">
            <a:extLst>
              <a:ext uri="{FF2B5EF4-FFF2-40B4-BE49-F238E27FC236}">
                <a16:creationId xmlns:a16="http://schemas.microsoft.com/office/drawing/2014/main" id="{C013B96F-5B7A-4641-87F1-4B09863E3950}"/>
              </a:ext>
            </a:extLst>
          </p:cNvPr>
          <p:cNvSpPr txBox="1"/>
          <p:nvPr/>
        </p:nvSpPr>
        <p:spPr>
          <a:xfrm>
            <a:off x="25400" y="120075"/>
            <a:ext cx="7124700" cy="400110"/>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GCSE Art And Design (Photography): Summer Exam 2022</a:t>
            </a:r>
          </a:p>
        </p:txBody>
      </p:sp>
      <p:sp>
        <p:nvSpPr>
          <p:cNvPr id="14" name="TextBox 13">
            <a:extLst>
              <a:ext uri="{FF2B5EF4-FFF2-40B4-BE49-F238E27FC236}">
                <a16:creationId xmlns:a16="http://schemas.microsoft.com/office/drawing/2014/main" id="{515C4F6B-7EDC-D846-8DC0-0A3BAB96E367}"/>
              </a:ext>
            </a:extLst>
          </p:cNvPr>
          <p:cNvSpPr txBox="1"/>
          <p:nvPr/>
        </p:nvSpPr>
        <p:spPr>
          <a:xfrm>
            <a:off x="116910" y="629771"/>
            <a:ext cx="6540500" cy="1384995"/>
          </a:xfrm>
          <a:prstGeom prst="rect">
            <a:avLst/>
          </a:prstGeom>
          <a:noFill/>
        </p:spPr>
        <p:txBody>
          <a:bodyPr wrap="square" rtlCol="0">
            <a:spAutoFit/>
          </a:bodyPr>
          <a:lstStyle/>
          <a:p>
            <a:pPr algn="ctr"/>
            <a:r>
              <a:rPr lang="en-US" sz="1200" i="1" u="sng" dirty="0">
                <a:solidFill>
                  <a:srgbClr val="C00000"/>
                </a:solidFill>
                <a:latin typeface="Arial" panose="020B0604020202020204" pitchFamily="34" charset="0"/>
                <a:cs typeface="Arial" panose="020B0604020202020204" pitchFamily="34" charset="0"/>
              </a:rPr>
              <a:t>Instructions</a:t>
            </a:r>
            <a:r>
              <a:rPr lang="en-US" sz="1200" i="1" dirty="0">
                <a:solidFill>
                  <a:srgbClr val="C00000"/>
                </a:solidFill>
                <a:latin typeface="Arial" panose="020B0604020202020204" pitchFamily="34" charset="0"/>
                <a:cs typeface="Arial" panose="020B0604020202020204" pitchFamily="34" charset="0"/>
              </a:rPr>
              <a:t>: </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Choose </a:t>
            </a:r>
            <a:r>
              <a:rPr lang="en-US" sz="1000" b="1" i="1" dirty="0">
                <a:solidFill>
                  <a:srgbClr val="C00000"/>
                </a:solidFill>
                <a:latin typeface="Arial" panose="020B0604020202020204" pitchFamily="34" charset="0"/>
                <a:cs typeface="Arial" panose="020B0604020202020204" pitchFamily="34" charset="0"/>
              </a:rPr>
              <a:t>one </a:t>
            </a:r>
            <a:r>
              <a:rPr lang="en-US" sz="1000" i="1" dirty="0">
                <a:solidFill>
                  <a:srgbClr val="C00000"/>
                </a:solidFill>
                <a:latin typeface="Arial" panose="020B0604020202020204" pitchFamily="34" charset="0"/>
                <a:cs typeface="Arial" panose="020B0604020202020204" pitchFamily="34" charset="0"/>
              </a:rPr>
              <a:t>starting point and produce a personal response.</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have a preparatory period to research, develop, refine and record your ideas.</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You must make reference to appropriate sources such as the work of artists, craftspeople, designers and/or photographers. These can be those named in your chosen starting point and/or other relevant examples. You must identify and acknowledge sources that are not your own.</a:t>
            </a:r>
          </a:p>
          <a:p>
            <a:pPr marL="171450" indent="-171450" algn="ctr">
              <a:buFont typeface="Arial" panose="020B0604020202020204" pitchFamily="34" charset="0"/>
              <a:buChar char="•"/>
            </a:pPr>
            <a:r>
              <a:rPr lang="en-US" sz="1000" i="1" dirty="0">
                <a:solidFill>
                  <a:srgbClr val="C00000"/>
                </a:solidFill>
                <a:latin typeface="Arial" panose="020B0604020202020204" pitchFamily="34" charset="0"/>
                <a:cs typeface="Arial" panose="020B0604020202020204" pitchFamily="34" charset="0"/>
              </a:rPr>
              <a:t>Following the preparatory period, you will have </a:t>
            </a:r>
            <a:r>
              <a:rPr lang="en-US" sz="1000" b="1" i="1" dirty="0">
                <a:solidFill>
                  <a:srgbClr val="C00000"/>
                </a:solidFill>
                <a:latin typeface="Arial" panose="020B0604020202020204" pitchFamily="34" charset="0"/>
                <a:cs typeface="Arial" panose="020B0604020202020204" pitchFamily="34" charset="0"/>
              </a:rPr>
              <a:t>five </a:t>
            </a:r>
            <a:r>
              <a:rPr lang="en-US" sz="1000" i="1" dirty="0">
                <a:solidFill>
                  <a:srgbClr val="C00000"/>
                </a:solidFill>
                <a:latin typeface="Arial" panose="020B0604020202020204" pitchFamily="34" charset="0"/>
                <a:cs typeface="Arial" panose="020B0604020202020204" pitchFamily="34" charset="0"/>
              </a:rPr>
              <a:t>hours of supervised time to complete your own personal response.</a:t>
            </a:r>
          </a:p>
        </p:txBody>
      </p:sp>
      <p:sp>
        <p:nvSpPr>
          <p:cNvPr id="15" name="TextBox 14">
            <a:extLst>
              <a:ext uri="{FF2B5EF4-FFF2-40B4-BE49-F238E27FC236}">
                <a16:creationId xmlns:a16="http://schemas.microsoft.com/office/drawing/2014/main" id="{AA5E1938-79BE-CD42-9E09-840D5F1BAFEF}"/>
              </a:ext>
            </a:extLst>
          </p:cNvPr>
          <p:cNvSpPr txBox="1"/>
          <p:nvPr/>
        </p:nvSpPr>
        <p:spPr>
          <a:xfrm>
            <a:off x="736061" y="2041924"/>
            <a:ext cx="6084224" cy="1600438"/>
          </a:xfrm>
          <a:prstGeom prst="rect">
            <a:avLst/>
          </a:prstGeom>
          <a:noFill/>
        </p:spPr>
        <p:txBody>
          <a:bodyPr wrap="square" rtlCol="0">
            <a:spAutoFit/>
          </a:bodyPr>
          <a:lstStyle/>
          <a:p>
            <a:r>
              <a:rPr lang="en-GB" sz="1400" b="1" dirty="0"/>
              <a:t>Self-Image</a:t>
            </a:r>
            <a:br>
              <a:rPr lang="en-GB" sz="1400" dirty="0"/>
            </a:br>
            <a:r>
              <a:rPr lang="en-GB" sz="1400" dirty="0"/>
              <a:t>Self-image Artists and photographers such as Ilse Bing, Lee Friedlander, Man Ray, Gerhard Richter and Andy Warhol used photographic technology to experiment with, explore and manipulate images of themselves. Outcomes often evidence the creative use of mirrors, shadows and techniques such as multiple exposure, as well as post-production methods. Investigate appropriate sources, use a variety of suitable techniques and develop a response to Self-image. </a:t>
            </a:r>
            <a:endParaRPr lang="en-US" sz="1400" dirty="0">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80EEC94B-EB28-2842-A454-C09B9A22780D}"/>
              </a:ext>
            </a:extLst>
          </p:cNvPr>
          <p:cNvSpPr txBox="1"/>
          <p:nvPr/>
        </p:nvSpPr>
        <p:spPr>
          <a:xfrm>
            <a:off x="681226" y="4178909"/>
            <a:ext cx="5914308" cy="1815882"/>
          </a:xfrm>
          <a:prstGeom prst="rect">
            <a:avLst/>
          </a:prstGeom>
          <a:noFill/>
        </p:spPr>
        <p:txBody>
          <a:bodyPr wrap="square" rtlCol="0">
            <a:spAutoFit/>
          </a:bodyPr>
          <a:lstStyle/>
          <a:p>
            <a:r>
              <a:rPr lang="en-GB" sz="1400" b="1" dirty="0"/>
              <a:t>Light and Dark</a:t>
            </a:r>
            <a:endParaRPr lang="en-GB" sz="1400" dirty="0"/>
          </a:p>
          <a:p>
            <a:r>
              <a:rPr lang="en-GB" sz="1400" dirty="0"/>
              <a:t>Willy </a:t>
            </a:r>
            <a:r>
              <a:rPr lang="en-GB" sz="1400" dirty="0" err="1"/>
              <a:t>Ronis</a:t>
            </a:r>
            <a:r>
              <a:rPr lang="en-GB" sz="1400" dirty="0"/>
              <a:t> and Horst P Horst often used back lighting to create a silhouette or tonal contrast between subject and background. Ferdinando </a:t>
            </a:r>
            <a:r>
              <a:rPr lang="en-GB" sz="1400" dirty="0" err="1"/>
              <a:t>Scianna</a:t>
            </a:r>
            <a:r>
              <a:rPr lang="en-GB" sz="1400" dirty="0"/>
              <a:t> and Alexey </a:t>
            </a:r>
            <a:r>
              <a:rPr lang="en-GB" sz="1400" dirty="0" err="1"/>
              <a:t>Bednij</a:t>
            </a:r>
            <a:r>
              <a:rPr lang="en-GB" sz="1400" dirty="0"/>
              <a:t> have used shadows to create contrast and pattern in their photographs. Marks and Spencer’s advertising campaign for promoting their food products uses the intense colour of ingredients contrasted against dark backgrounds. Research appropriate sources and produce your own images based on </a:t>
            </a:r>
            <a:r>
              <a:rPr lang="en-GB" sz="1400" b="1" dirty="0"/>
              <a:t>Light and dark</a:t>
            </a:r>
            <a:r>
              <a:rPr lang="en-GB" sz="1400" dirty="0"/>
              <a:t>.</a:t>
            </a:r>
          </a:p>
        </p:txBody>
      </p:sp>
      <p:sp>
        <p:nvSpPr>
          <p:cNvPr id="17" name="TextBox 16">
            <a:extLst>
              <a:ext uri="{FF2B5EF4-FFF2-40B4-BE49-F238E27FC236}">
                <a16:creationId xmlns:a16="http://schemas.microsoft.com/office/drawing/2014/main" id="{DFACA9CB-284C-5540-85AF-DA1858FDEE07}"/>
              </a:ext>
            </a:extLst>
          </p:cNvPr>
          <p:cNvSpPr txBox="1"/>
          <p:nvPr/>
        </p:nvSpPr>
        <p:spPr>
          <a:xfrm>
            <a:off x="681226" y="6359604"/>
            <a:ext cx="5744392" cy="1600438"/>
          </a:xfrm>
          <a:prstGeom prst="rect">
            <a:avLst/>
          </a:prstGeom>
          <a:noFill/>
        </p:spPr>
        <p:txBody>
          <a:bodyPr wrap="square" rtlCol="0">
            <a:spAutoFit/>
          </a:bodyPr>
          <a:lstStyle/>
          <a:p>
            <a:r>
              <a:rPr lang="en-GB" sz="1400" b="1" dirty="0"/>
              <a:t>Choice of Colour </a:t>
            </a:r>
            <a:endParaRPr lang="en-GB" sz="1400" dirty="0"/>
          </a:p>
          <a:p>
            <a:r>
              <a:rPr lang="en-GB" sz="1400" dirty="0"/>
              <a:t>Daroo Photography, Jacob Reischel and Matt Russell produce still life photographs where choices about colour strength and contrast are very important. Martin Parr and Alec Soth carefully consider the colour of props, clothing and background in their documentary studies of people and places.</a:t>
            </a:r>
            <a:br>
              <a:rPr lang="en-GB" sz="1400" dirty="0"/>
            </a:br>
            <a:r>
              <a:rPr lang="en-GB" sz="1400" dirty="0"/>
              <a:t>​Study appropriate sources and produce your own work where the </a:t>
            </a:r>
            <a:r>
              <a:rPr lang="en-GB" sz="1400" b="1" dirty="0"/>
              <a:t>choice of colour</a:t>
            </a:r>
            <a:r>
              <a:rPr lang="en-GB" sz="1400" dirty="0"/>
              <a:t> is important.</a:t>
            </a:r>
          </a:p>
        </p:txBody>
      </p:sp>
      <p:cxnSp>
        <p:nvCxnSpPr>
          <p:cNvPr id="18" name="Straight Connector 17">
            <a:extLst>
              <a:ext uri="{FF2B5EF4-FFF2-40B4-BE49-F238E27FC236}">
                <a16:creationId xmlns:a16="http://schemas.microsoft.com/office/drawing/2014/main" id="{6EA46A16-2275-F545-92AF-79E1C0950450}"/>
              </a:ext>
            </a:extLst>
          </p:cNvPr>
          <p:cNvCxnSpPr>
            <a:cxnSpLocks/>
          </p:cNvCxnSpPr>
          <p:nvPr/>
        </p:nvCxnSpPr>
        <p:spPr>
          <a:xfrm>
            <a:off x="116910" y="8636000"/>
            <a:ext cx="66061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F9AFA27-B66E-6C41-9152-15CE003B63DF}"/>
              </a:ext>
            </a:extLst>
          </p:cNvPr>
          <p:cNvCxnSpPr>
            <a:cxnSpLocks/>
          </p:cNvCxnSpPr>
          <p:nvPr/>
        </p:nvCxnSpPr>
        <p:spPr>
          <a:xfrm>
            <a:off x="25400" y="528851"/>
            <a:ext cx="6801926"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8AFD699-09C8-0846-A0E9-78FBA874974F}"/>
              </a:ext>
            </a:extLst>
          </p:cNvPr>
          <p:cNvSpPr txBox="1"/>
          <p:nvPr/>
        </p:nvSpPr>
        <p:spPr>
          <a:xfrm>
            <a:off x="3327400" y="8857762"/>
            <a:ext cx="266700" cy="246221"/>
          </a:xfrm>
          <a:prstGeom prst="rect">
            <a:avLst/>
          </a:prstGeom>
          <a:noFill/>
        </p:spPr>
        <p:txBody>
          <a:bodyPr wrap="square" rtlCol="0">
            <a:spAutoFit/>
          </a:bodyPr>
          <a:lstStyle/>
          <a:p>
            <a:r>
              <a:rPr lang="en-US" sz="1000" dirty="0">
                <a:latin typeface="Budidaya" panose="02000500000000000000" pitchFamily="2" charset="77"/>
              </a:rPr>
              <a:t>1</a:t>
            </a:r>
          </a:p>
        </p:txBody>
      </p:sp>
      <p:pic>
        <p:nvPicPr>
          <p:cNvPr id="1030" name="Picture 6" descr="page2image31080">
            <a:extLst>
              <a:ext uri="{FF2B5EF4-FFF2-40B4-BE49-F238E27FC236}">
                <a16:creationId xmlns:a16="http://schemas.microsoft.com/office/drawing/2014/main" id="{0894C5B0-3E27-B94B-84C4-755CC59E04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475" y="549275"/>
            <a:ext cx="5473700" cy="165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3590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B0ACC155-A2F7-9247-AF96-37B30144942B}"/>
              </a:ext>
            </a:extLst>
          </p:cNvPr>
          <p:cNvCxnSpPr>
            <a:cxnSpLocks/>
          </p:cNvCxnSpPr>
          <p:nvPr/>
        </p:nvCxnSpPr>
        <p:spPr>
          <a:xfrm>
            <a:off x="152400" y="8712200"/>
            <a:ext cx="6606150" cy="0"/>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E5379295-116A-BD46-9D84-5FED8F4AC1F4}"/>
              </a:ext>
            </a:extLst>
          </p:cNvPr>
          <p:cNvSpPr txBox="1"/>
          <p:nvPr/>
        </p:nvSpPr>
        <p:spPr>
          <a:xfrm>
            <a:off x="3327400" y="8857762"/>
            <a:ext cx="266700" cy="246221"/>
          </a:xfrm>
          <a:prstGeom prst="rect">
            <a:avLst/>
          </a:prstGeom>
          <a:noFill/>
        </p:spPr>
        <p:txBody>
          <a:bodyPr wrap="square" rtlCol="0">
            <a:spAutoFit/>
          </a:bodyPr>
          <a:lstStyle/>
          <a:p>
            <a:r>
              <a:rPr lang="en-US" sz="1000" dirty="0">
                <a:latin typeface="Budidaya" panose="02000500000000000000" pitchFamily="2" charset="77"/>
              </a:rPr>
              <a:t>2</a:t>
            </a:r>
          </a:p>
        </p:txBody>
      </p:sp>
      <p:cxnSp>
        <p:nvCxnSpPr>
          <p:cNvPr id="14" name="Straight Connector 13">
            <a:extLst>
              <a:ext uri="{FF2B5EF4-FFF2-40B4-BE49-F238E27FC236}">
                <a16:creationId xmlns:a16="http://schemas.microsoft.com/office/drawing/2014/main" id="{0AD092B8-0635-5F43-8F5E-903C2771608A}"/>
              </a:ext>
            </a:extLst>
          </p:cNvPr>
          <p:cNvCxnSpPr>
            <a:cxnSpLocks/>
          </p:cNvCxnSpPr>
          <p:nvPr/>
        </p:nvCxnSpPr>
        <p:spPr>
          <a:xfrm>
            <a:off x="25400" y="528851"/>
            <a:ext cx="6801926"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026E94B-64A6-4749-AE6A-5E9347099B2C}"/>
              </a:ext>
            </a:extLst>
          </p:cNvPr>
          <p:cNvSpPr txBox="1"/>
          <p:nvPr/>
        </p:nvSpPr>
        <p:spPr>
          <a:xfrm>
            <a:off x="152400" y="3706219"/>
            <a:ext cx="6606150" cy="4801314"/>
          </a:xfrm>
          <a:prstGeom prst="rect">
            <a:avLst/>
          </a:prstGeom>
          <a:noFill/>
        </p:spPr>
        <p:txBody>
          <a:bodyPr wrap="square" rtlCol="0">
            <a:spAutoFit/>
          </a:bodyPr>
          <a:lstStyle/>
          <a:p>
            <a:r>
              <a:rPr lang="en-US" dirty="0">
                <a:latin typeface="Budidaya" panose="02000500000000000000" pitchFamily="2" charset="77"/>
              </a:rPr>
              <a:t>Notes</a:t>
            </a:r>
            <a:r>
              <a:rPr lang="en-US" dirty="0"/>
              <a:t>: _________________________________________________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
        <p:nvSpPr>
          <p:cNvPr id="16" name="Frame 15">
            <a:extLst>
              <a:ext uri="{FF2B5EF4-FFF2-40B4-BE49-F238E27FC236}">
                <a16:creationId xmlns:a16="http://schemas.microsoft.com/office/drawing/2014/main" id="{5785B55D-19D8-054A-B665-948AED6933B3}"/>
              </a:ext>
            </a:extLst>
          </p:cNvPr>
          <p:cNvSpPr/>
          <p:nvPr/>
        </p:nvSpPr>
        <p:spPr>
          <a:xfrm>
            <a:off x="186092" y="3692615"/>
            <a:ext cx="6481408" cy="4874024"/>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a:extLst>
              <a:ext uri="{FF2B5EF4-FFF2-40B4-BE49-F238E27FC236}">
                <a16:creationId xmlns:a16="http://schemas.microsoft.com/office/drawing/2014/main" id="{7B7B139E-94DE-5740-BB5F-05701B77062D}"/>
              </a:ext>
            </a:extLst>
          </p:cNvPr>
          <p:cNvSpPr txBox="1"/>
          <p:nvPr/>
        </p:nvSpPr>
        <p:spPr>
          <a:xfrm>
            <a:off x="324892" y="902701"/>
            <a:ext cx="566928" cy="369332"/>
          </a:xfrm>
          <a:prstGeom prst="rect">
            <a:avLst/>
          </a:prstGeom>
          <a:noFill/>
        </p:spPr>
        <p:txBody>
          <a:bodyPr wrap="square" rtlCol="0">
            <a:spAutoFit/>
          </a:bodyPr>
          <a:lstStyle/>
          <a:p>
            <a:r>
              <a:rPr lang="en-US" dirty="0">
                <a:latin typeface="Budidaya" panose="02000500000000000000" pitchFamily="2" charset="77"/>
              </a:rPr>
              <a:t>04</a:t>
            </a:r>
          </a:p>
        </p:txBody>
      </p:sp>
      <p:sp>
        <p:nvSpPr>
          <p:cNvPr id="8" name="Frame 7">
            <a:extLst>
              <a:ext uri="{FF2B5EF4-FFF2-40B4-BE49-F238E27FC236}">
                <a16:creationId xmlns:a16="http://schemas.microsoft.com/office/drawing/2014/main" id="{01E9DC82-33FC-E84F-8C61-76D84B386B99}"/>
              </a:ext>
            </a:extLst>
          </p:cNvPr>
          <p:cNvSpPr/>
          <p:nvPr/>
        </p:nvSpPr>
        <p:spPr>
          <a:xfrm>
            <a:off x="296302" y="902701"/>
            <a:ext cx="397012" cy="369332"/>
          </a:xfrm>
          <a:prstGeom prst="frame">
            <a:avLst>
              <a:gd name="adj1"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9073499D-2D90-314D-B645-8BBE86B0E958}"/>
              </a:ext>
            </a:extLst>
          </p:cNvPr>
          <p:cNvSpPr txBox="1"/>
          <p:nvPr/>
        </p:nvSpPr>
        <p:spPr>
          <a:xfrm>
            <a:off x="721904" y="902701"/>
            <a:ext cx="5744392" cy="1384995"/>
          </a:xfrm>
          <a:prstGeom prst="rect">
            <a:avLst/>
          </a:prstGeom>
          <a:noFill/>
        </p:spPr>
        <p:txBody>
          <a:bodyPr wrap="square" rtlCol="0">
            <a:spAutoFit/>
          </a:bodyPr>
          <a:lstStyle/>
          <a:p>
            <a:r>
              <a:rPr lang="en-GB" sz="1400" b="1" dirty="0"/>
              <a:t>Texture </a:t>
            </a:r>
            <a:endParaRPr lang="en-GB" sz="1400" dirty="0"/>
          </a:p>
          <a:p>
            <a:r>
              <a:rPr lang="en-GB" sz="1400" dirty="0"/>
              <a:t>Many photographers have explored and emphasised the texture of surfaces. Aaron Siskind photographed peeling paint and Bill Mangold photographed rusty iron work. Klaus Pichler explored decaying food whilst Marc Anderson investigated texture in tree bark and wood grain.</a:t>
            </a:r>
            <a:br>
              <a:rPr lang="en-GB" sz="1400" dirty="0"/>
            </a:br>
            <a:r>
              <a:rPr lang="en-GB" sz="1400" dirty="0"/>
              <a:t>Study appropriate sources and produce your own work based on </a:t>
            </a:r>
            <a:r>
              <a:rPr lang="en-GB" sz="1400" b="1" dirty="0"/>
              <a:t>Texture</a:t>
            </a:r>
            <a:r>
              <a:rPr lang="en-GB" sz="1400" dirty="0"/>
              <a:t>.</a:t>
            </a:r>
          </a:p>
        </p:txBody>
      </p:sp>
    </p:spTree>
    <p:extLst>
      <p:ext uri="{BB962C8B-B14F-4D97-AF65-F5344CB8AC3E}">
        <p14:creationId xmlns:p14="http://schemas.microsoft.com/office/powerpoint/2010/main" val="12931549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14319</TotalTime>
  <Words>395</Words>
  <Application>Microsoft Macintosh PowerPoint</Application>
  <PresentationFormat>On-screen Show (4:3)</PresentationFormat>
  <Paragraphs>20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Budidaya</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38</cp:revision>
  <cp:lastPrinted>2019-04-02T11:46:32Z</cp:lastPrinted>
  <dcterms:created xsi:type="dcterms:W3CDTF">2019-03-28T15:13:10Z</dcterms:created>
  <dcterms:modified xsi:type="dcterms:W3CDTF">2022-08-20T12:59:16Z</dcterms:modified>
</cp:coreProperties>
</file>